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81" r:id="rId3"/>
    <p:sldId id="290" r:id="rId4"/>
    <p:sldId id="288" r:id="rId5"/>
    <p:sldId id="257" r:id="rId6"/>
    <p:sldId id="258" r:id="rId7"/>
    <p:sldId id="284" r:id="rId8"/>
    <p:sldId id="283" r:id="rId9"/>
    <p:sldId id="286" r:id="rId10"/>
    <p:sldId id="287" r:id="rId11"/>
    <p:sldId id="285" r:id="rId12"/>
    <p:sldId id="261" r:id="rId13"/>
    <p:sldId id="268" r:id="rId14"/>
    <p:sldId id="269" r:id="rId15"/>
    <p:sldId id="270" r:id="rId16"/>
    <p:sldId id="279" r:id="rId17"/>
    <p:sldId id="271" r:id="rId18"/>
    <p:sldId id="272" r:id="rId19"/>
    <p:sldId id="273" r:id="rId20"/>
    <p:sldId id="274" r:id="rId21"/>
    <p:sldId id="280" r:id="rId22"/>
    <p:sldId id="275" r:id="rId23"/>
    <p:sldId id="259" r:id="rId24"/>
    <p:sldId id="276" r:id="rId25"/>
    <p:sldId id="260" r:id="rId26"/>
    <p:sldId id="277" r:id="rId27"/>
    <p:sldId id="278" r:id="rId28"/>
    <p:sldId id="264" r:id="rId29"/>
    <p:sldId id="266" r:id="rId30"/>
    <p:sldId id="265" r:id="rId31"/>
  </p:sldIdLst>
  <p:sldSz cx="12192000" cy="6858000"/>
  <p:notesSz cx="6858000" cy="9144000"/>
  <p:embeddedFontLst>
    <p:embeddedFont>
      <p:font typeface="Cambria Math" panose="02040503050406030204" pitchFamily="18" charset="0"/>
      <p:regular r:id="rId32"/>
    </p:embeddedFont>
    <p:embeddedFont>
      <p:font typeface="Segoe UI Light" panose="020B0502040204020203" pitchFamily="34" charset="0"/>
      <p:regular r:id="rId33"/>
      <p:italic r:id="rId34"/>
    </p:embeddedFont>
    <p:embeddedFont>
      <p:font typeface="Segoe UI" panose="020B0502040204020203" pitchFamily="34" charset="0"/>
      <p:regular r:id="rId35"/>
      <p:bold r:id="rId36"/>
      <p:italic r:id="rId37"/>
      <p:boldItalic r:id="rId38"/>
    </p:embeddedFont>
    <p:embeddedFont>
      <p:font typeface="Segoe UI Black" panose="020B0A02040204020203" pitchFamily="34" charset="0"/>
      <p:bold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6CE"/>
    <a:srgbClr val="D3D3D5"/>
    <a:srgbClr val="435B39"/>
    <a:srgbClr val="363932"/>
    <a:srgbClr val="014D67"/>
    <a:srgbClr val="343434"/>
    <a:srgbClr val="121212"/>
    <a:srgbClr val="C17B23"/>
    <a:srgbClr val="514944"/>
    <a:srgbClr val="5282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25" d="100"/>
          <a:sy n="125" d="100"/>
        </p:scale>
        <p:origin x="-984" y="-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aka.ms/aziot-huzesp-tut"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aka.ms/aziot-huzesp-tut"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38500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a:t>Click to edit Master title style</a:t>
            </a:r>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9"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9" name="Rectangle 108"/>
          <p:cNvSpPr/>
          <p:nvPr userDrawn="1"/>
        </p:nvSpPr>
        <p:spPr>
          <a:xfrm>
            <a:off x="4473601" y="6326747"/>
            <a:ext cx="3244799" cy="369332"/>
          </a:xfrm>
          <a:prstGeom prst="rect">
            <a:avLst/>
          </a:prstGeom>
        </p:spPr>
        <p:txBody>
          <a:bodyPr wrap="none">
            <a:spAutoFit/>
          </a:bodyPr>
          <a:lstStyle/>
          <a:p>
            <a:pPr algn="ctr"/>
            <a:r>
              <a:rPr lang="en-US" dirty="0">
                <a:hlinkClick r:id="rId2"/>
              </a:rPr>
              <a:t>https://aka.ms/aziot-huzesp-tut</a:t>
            </a:r>
            <a:endParaRPr lang="en-US" dirty="0"/>
          </a:p>
        </p:txBody>
      </p:sp>
    </p:spTree>
    <p:extLst>
      <p:ext uri="{BB962C8B-B14F-4D97-AF65-F5344CB8AC3E}">
        <p14:creationId xmlns:p14="http://schemas.microsoft.com/office/powerpoint/2010/main" val="189014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2</a:t>
              </a:r>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3</a:t>
              </a:r>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4</a:t>
              </a:r>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6817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19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90732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532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4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a:xfrm>
            <a:off x="4473601" y="6326747"/>
            <a:ext cx="3244799" cy="369332"/>
          </a:xfrm>
          <a:prstGeom prst="rect">
            <a:avLst/>
          </a:prstGeom>
        </p:spPr>
        <p:txBody>
          <a:bodyPr wrap="none">
            <a:spAutoFit/>
          </a:bodyPr>
          <a:lstStyle/>
          <a:p>
            <a:pPr algn="ctr"/>
            <a:r>
              <a:rPr lang="en-US" dirty="0">
                <a:hlinkClick r:id="rId2"/>
              </a:rPr>
              <a:t>https://aka.ms/aziot-huzesp-tut</a:t>
            </a:r>
            <a:endParaRPr lang="en-US" dirty="0"/>
          </a:p>
        </p:txBody>
      </p:sp>
    </p:spTree>
    <p:extLst>
      <p:ext uri="{BB962C8B-B14F-4D97-AF65-F5344CB8AC3E}">
        <p14:creationId xmlns:p14="http://schemas.microsoft.com/office/powerpoint/2010/main" val="56059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bg1"/>
                </a:solidFill>
                <a:latin typeface="+mj-lt"/>
              </a:rPr>
              <a:t>DEMO</a:t>
            </a:r>
          </a:p>
        </p:txBody>
      </p:sp>
    </p:spTree>
    <p:extLst>
      <p:ext uri="{BB962C8B-B14F-4D97-AF65-F5344CB8AC3E}">
        <p14:creationId xmlns:p14="http://schemas.microsoft.com/office/powerpoint/2010/main" val="215263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hyperlink" Target="https://aka.ms/aziot-huzesp-tut"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7" name="Rectangle 16"/>
          <p:cNvSpPr/>
          <p:nvPr userDrawn="1"/>
        </p:nvSpPr>
        <p:spPr>
          <a:xfrm>
            <a:off x="4473601" y="6326747"/>
            <a:ext cx="3244799" cy="369332"/>
          </a:xfrm>
          <a:prstGeom prst="rect">
            <a:avLst/>
          </a:prstGeom>
        </p:spPr>
        <p:txBody>
          <a:bodyPr wrap="none">
            <a:spAutoFit/>
          </a:bodyPr>
          <a:lstStyle/>
          <a:p>
            <a:pPr algn="ctr"/>
            <a:r>
              <a:rPr lang="en-US" dirty="0">
                <a:hlinkClick r:id="rId16"/>
              </a:rPr>
              <a:t>https://aka.ms/aziot-huzesp-tut</a:t>
            </a:r>
            <a:endParaRPr lang="en-US" dirty="0"/>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Lst>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38981"/>
            <a:ext cx="9144000" cy="3981905"/>
          </a:xfrm>
        </p:spPr>
        <p:txBody>
          <a:bodyPr>
            <a:normAutofit fontScale="90000"/>
          </a:bodyPr>
          <a:lstStyle/>
          <a:p>
            <a:r>
              <a:rPr lang="en-US" dirty="0"/>
              <a:t>Azure IoT </a:t>
            </a:r>
            <a:br>
              <a:rPr lang="en-US" dirty="0"/>
            </a:br>
            <a:r>
              <a:rPr lang="en-US" dirty="0"/>
              <a:t>Adafruit Feather Huzzah ESP8266 Starter Kit Getting Started </a:t>
            </a:r>
            <a:r>
              <a:rPr lang="en-US" dirty="0" err="1"/>
              <a:t>TutoriaL</a:t>
            </a:r>
            <a:endParaRPr lang="en-US" dirty="0"/>
          </a:p>
        </p:txBody>
      </p:sp>
      <p:sp>
        <p:nvSpPr>
          <p:cNvPr id="3" name="Subtitle 2"/>
          <p:cNvSpPr>
            <a:spLocks noGrp="1"/>
          </p:cNvSpPr>
          <p:nvPr>
            <p:ph type="subTitle" idx="1"/>
          </p:nvPr>
        </p:nvSpPr>
        <p:spPr>
          <a:xfrm>
            <a:off x="1524000" y="5012961"/>
            <a:ext cx="9144000" cy="557007"/>
          </a:xfrm>
        </p:spPr>
        <p:txBody>
          <a:bodyPr/>
          <a:lstStyle/>
          <a:p>
            <a:r>
              <a:rPr lang="en-US" dirty="0"/>
              <a:t>Whew! That’s a mouth full!</a:t>
            </a:r>
          </a:p>
        </p:txBody>
      </p:sp>
    </p:spTree>
    <p:extLst>
      <p:ext uri="{BB962C8B-B14F-4D97-AF65-F5344CB8AC3E}">
        <p14:creationId xmlns:p14="http://schemas.microsoft.com/office/powerpoint/2010/main" val="3199840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p:cNvGrpSpPr/>
          <p:nvPr/>
        </p:nvGrpSpPr>
        <p:grpSpPr>
          <a:xfrm>
            <a:off x="2169045" y="2976278"/>
            <a:ext cx="6346305" cy="3306454"/>
            <a:chOff x="4239145" y="3137848"/>
            <a:chExt cx="6346305" cy="3306454"/>
          </a:xfrm>
        </p:grpSpPr>
        <p:sp>
          <p:nvSpPr>
            <p:cNvPr id="112" name="Freeform: Shape 111"/>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8650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quietpc.com/images/products/int-nuc-de3815tykhe-5-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3332" y="1675447"/>
            <a:ext cx="4516055" cy="4438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INTEL NUC DE3815TYKE</a:t>
            </a:r>
          </a:p>
        </p:txBody>
      </p:sp>
      <p:grpSp>
        <p:nvGrpSpPr>
          <p:cNvPr id="19" name="Group 18"/>
          <p:cNvGrpSpPr/>
          <p:nvPr/>
        </p:nvGrpSpPr>
        <p:grpSpPr>
          <a:xfrm>
            <a:off x="1312665" y="1675447"/>
            <a:ext cx="1037181" cy="4438989"/>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3825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a:t>GALILEO BOARD</a:t>
            </a:r>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RASPBERRY PI</a:t>
            </a:r>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FEZ SPIDER MAIN BOARD</a:t>
            </a:r>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Sparkfun</a:t>
            </a:r>
            <a:r>
              <a:rPr lang="en-US" dirty="0"/>
              <a:t> weather shield</a:t>
            </a:r>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a:t>FEZ HAT</a:t>
            </a:r>
          </a:p>
        </p:txBody>
      </p:sp>
    </p:spTree>
    <p:extLst>
      <p:ext uri="{BB962C8B-B14F-4D97-AF65-F5344CB8AC3E}">
        <p14:creationId xmlns:p14="http://schemas.microsoft.com/office/powerpoint/2010/main" val="1219139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dots azure icons</a:t>
            </a:r>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Event Hubs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blob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table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SQL database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generic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Storage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Web 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Machine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GitHub code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 repository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Service Bus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HDInsight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939789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70598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531997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t>cables</a:t>
            </a:r>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cables and adapters</a:t>
            </a:r>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a:t>
            </a:r>
            <a:r>
              <a:rPr lang="en-US" cap="small" dirty="0"/>
              <a:t>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a:t>Long Leg</a:t>
            </a:r>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a:t>Short Leg</a:t>
            </a:r>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a:t>Small Post</a:t>
            </a:r>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a:t>Big Post</a:t>
            </a:r>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a:t>Flat Edge</a:t>
            </a:r>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a:t>Vcc</a:t>
              </a:r>
              <a:r>
                <a:rPr lang="en-US" dirty="0"/>
                <a:t> (+)</a:t>
              </a:r>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a:t>GND</a:t>
              </a:r>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a:t>Anode (+)</a:t>
            </a:r>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a:t>Cathode (-)</a:t>
            </a:r>
          </a:p>
        </p:txBody>
      </p:sp>
    </p:spTree>
    <p:extLst>
      <p:ext uri="{BB962C8B-B14F-4D97-AF65-F5344CB8AC3E}">
        <p14:creationId xmlns:p14="http://schemas.microsoft.com/office/powerpoint/2010/main" val="35900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a:t>Providing more current than an LED is rated for can destroy the LED.  To prevent that, you should use a “Current Limiting” resistor.  </a:t>
            </a:r>
          </a:p>
          <a:p>
            <a:endParaRPr lang="en-US" dirty="0"/>
          </a:p>
          <a:p>
            <a:r>
              <a:rPr lang="en-US" dirty="0"/>
              <a:t>To calculate the value of the resistor you need to know the supply voltage (Usually 5V on the Arduino Uno), and the LEDs rated Forward Voltage (the voltage drop across the LED) and Forward Current (the maximum current the LED can handle).  </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a:t>Current limiting resistors</a:t>
            </a:r>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The Arduino Uno has a built in current limiting resistor on Pin 13.  If you use Pin 13 to power your LED you can use it without a separate resistor.</a:t>
            </a:r>
          </a:p>
        </p:txBody>
      </p:sp>
    </p:spTree>
    <p:extLst>
      <p:ext uri="{BB962C8B-B14F-4D97-AF65-F5344CB8AC3E}">
        <p14:creationId xmlns:p14="http://schemas.microsoft.com/office/powerpoint/2010/main" val="1791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12572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a:t>Potentiometer – variable resistor</a:t>
            </a:r>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2"/>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breadboards</a:t>
            </a:r>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a:t>Breadboards offer a great way to prototype circuits.  The provide a number of “buses” for connecting both power and components.  </a:t>
            </a:r>
          </a:p>
          <a:p>
            <a:pPr marL="0" indent="0">
              <a:buNone/>
            </a:pPr>
            <a:endParaRPr lang="en-US" dirty="0"/>
          </a:p>
          <a:p>
            <a:pPr marL="0" indent="0">
              <a:buNone/>
            </a:pPr>
            <a:r>
              <a:rPr lang="en-US" dirty="0"/>
              <a:t>Power buses run the entire horizontal length</a:t>
            </a:r>
          </a:p>
          <a:p>
            <a:pPr marL="0" indent="0">
              <a:buNone/>
            </a:pPr>
            <a:endParaRPr lang="en-US" dirty="0"/>
          </a:p>
          <a:p>
            <a:pPr marL="0" indent="0">
              <a:buNone/>
            </a:pPr>
            <a:r>
              <a:rPr lang="en-US" dirty="0"/>
              <a:t>Component buses give you easy ways to connect pins together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478925"/>
            <a:chOff x="4762500" y="146925"/>
            <a:chExt cx="7343250" cy="6478925"/>
          </a:xfrm>
        </p:grpSpPr>
        <p:cxnSp>
          <p:nvCxnSpPr>
            <p:cNvPr id="5" name="Client / Backend Divisor"/>
            <p:cNvCxnSpPr>
              <a:cxnSpLocks/>
            </p:cNvCxnSpPr>
            <p:nvPr/>
          </p:nvCxnSpPr>
          <p:spPr>
            <a:xfrm>
              <a:off x="4762500" y="146925"/>
              <a:ext cx="0" cy="6127601"/>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20" name="FIELD"/>
            <p:cNvSpPr txBox="1"/>
            <p:nvPr/>
          </p:nvSpPr>
          <p:spPr>
            <a:xfrm rot="5400000">
              <a:off x="4035719" y="5510124"/>
              <a:ext cx="1862121" cy="369332"/>
            </a:xfrm>
            <a:prstGeom prst="rect">
              <a:avLst/>
            </a:prstGeom>
            <a:noFill/>
          </p:spPr>
          <p:txBody>
            <a:bodyPr wrap="square" rtlCol="0">
              <a:spAutoFit/>
            </a:bodyPr>
            <a:lstStyle/>
            <a:p>
              <a:r>
                <a:rPr lang="en-US" dirty="0"/>
                <a:t>DEVICE</a:t>
              </a:r>
            </a:p>
          </p:txBody>
        </p:sp>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a:solidFill>
                    <a:srgbClr val="000000"/>
                  </a:solidFill>
                </a:rPr>
                <a:t>&lt;name&gt;functions</a:t>
              </a: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a:solidFill>
                    <a:srgbClr val="000000"/>
                  </a:solidFill>
                </a:rPr>
                <a:t>&lt;name&gt;hub</a:t>
              </a: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a:solidFill>
                    <a:srgbClr val="000000"/>
                  </a:solidFill>
                </a:rPr>
                <a:t>&lt;name&gt;job</a:t>
              </a: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sp>
        <p:nvSpPr>
          <p:cNvPr id="128" name="Rectangle: Rounded Corners 127"/>
          <p:cNvSpPr/>
          <p:nvPr/>
        </p:nvSpPr>
        <p:spPr>
          <a:xfrm>
            <a:off x="5391019" y="2938819"/>
            <a:ext cx="2263992" cy="646855"/>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9" name="Rectangle 128"/>
          <p:cNvSpPr/>
          <p:nvPr/>
        </p:nvSpPr>
        <p:spPr>
          <a:xfrm>
            <a:off x="5722026" y="2938820"/>
            <a:ext cx="1932984" cy="324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a:solidFill>
                  <a:srgbClr val="000000"/>
                </a:solidFill>
              </a:rPr>
              <a:t>&lt;name&gt;storage</a:t>
            </a:r>
          </a:p>
        </p:txBody>
      </p:sp>
      <p:sp>
        <p:nvSpPr>
          <p:cNvPr id="130" name="Rectangle: Rounded Corners 129"/>
          <p:cNvSpPr/>
          <p:nvPr/>
        </p:nvSpPr>
        <p:spPr>
          <a:xfrm>
            <a:off x="5729188" y="3252443"/>
            <a:ext cx="1906217" cy="3147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6057329" y="3252443"/>
            <a:ext cx="1578077" cy="314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Table</a:t>
            </a:r>
          </a:p>
          <a:p>
            <a:r>
              <a:rPr lang="en-US" sz="1050" b="1" dirty="0" err="1">
                <a:solidFill>
                  <a:srgbClr val="000000"/>
                </a:solidFill>
              </a:rPr>
              <a:t>TempRecords</a:t>
            </a:r>
            <a:endParaRPr lang="en-US" sz="1050" b="1" dirty="0">
              <a:solidFill>
                <a:srgbClr val="000000"/>
              </a:solidFill>
            </a:endParaRPr>
          </a:p>
        </p:txBody>
      </p:sp>
      <p:grpSp>
        <p:nvGrpSpPr>
          <p:cNvPr id="97" name="SQL DB Icon"/>
          <p:cNvGrpSpPr>
            <a:grpSpLocks noChangeAspect="1"/>
          </p:cNvGrpSpPr>
          <p:nvPr/>
        </p:nvGrpSpPr>
        <p:grpSpPr>
          <a:xfrm>
            <a:off x="5812388" y="3295885"/>
            <a:ext cx="162535" cy="21561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a:solidFill>
                    <a:srgbClr val="000000"/>
                  </a:solidFill>
                </a:rPr>
                <a:t>&lt;name&gt;bus</a:t>
              </a: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a:solidFill>
                    <a:srgbClr val="000000"/>
                  </a:solidFill>
                </a:rPr>
                <a:t>&lt;name&gt;alerts</a:t>
              </a: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a:solidFill>
                    <a:srgbClr val="000000"/>
                  </a:solidFill>
                </a:rPr>
                <a:t>&lt;name&gt;web</a:t>
              </a: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2"/>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761101" y="2809190"/>
            <a:ext cx="752791"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964336" y="3367418"/>
            <a:ext cx="1735724"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Send Cloud to Device </a:t>
            </a:r>
            <a:r>
              <a:rPr lang="en-US" sz="800" dirty="0" err="1">
                <a:solidFill>
                  <a:schemeClr val="tx1"/>
                </a:solidFill>
              </a:rPr>
              <a:t>Msg</a:t>
            </a:r>
            <a:r>
              <a:rPr lang="en-US" sz="800" dirty="0">
                <a:solidFill>
                  <a:schemeClr val="tx1"/>
                </a:solidFill>
              </a:rPr>
              <a:t> Via Hub</a:t>
            </a:r>
          </a:p>
        </p:txBody>
      </p:sp>
      <p:sp>
        <p:nvSpPr>
          <p:cNvPr id="47" name="Page Title"/>
          <p:cNvSpPr txBox="1"/>
          <p:nvPr/>
        </p:nvSpPr>
        <p:spPr>
          <a:xfrm>
            <a:off x="231352" y="4179138"/>
            <a:ext cx="4298703" cy="1323439"/>
          </a:xfrm>
          <a:prstGeom prst="rect">
            <a:avLst/>
          </a:prstGeom>
          <a:noFill/>
        </p:spPr>
        <p:txBody>
          <a:bodyPr wrap="square" rtlCol="0">
            <a:spAutoFit/>
          </a:bodyPr>
          <a:lstStyle/>
          <a:p>
            <a:r>
              <a:rPr lang="en-US" sz="4000" dirty="0">
                <a:latin typeface="+mj-lt"/>
              </a:rPr>
              <a:t>Solution Architecture</a:t>
            </a:r>
          </a:p>
        </p:txBody>
      </p:sp>
      <p:pic>
        <p:nvPicPr>
          <p:cNvPr id="1026" name="Picture 2" descr="https://raw.githubusercontent.com/Azure-Samples/iot-hub-c-huzzah-getstartedkit/master/img/huzzah_command_cent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0004" y="4846641"/>
            <a:ext cx="1939128" cy="1590777"/>
          </a:xfrm>
          <a:prstGeom prst="rect">
            <a:avLst/>
          </a:prstGeom>
          <a:noFill/>
          <a:extLst>
            <a:ext uri="{909E8E84-426E-40DD-AFC4-6F175D3DCCD1}">
              <a14:hiddenFill xmlns:a14="http://schemas.microsoft.com/office/drawing/2010/main">
                <a:solidFill>
                  <a:srgbClr val="FFFFFF"/>
                </a:solidFill>
              </a14:hiddenFill>
            </a:ext>
          </a:extLst>
        </p:spPr>
      </p:pic>
      <p:sp>
        <p:nvSpPr>
          <p:cNvPr id="141" name="Storage Account Icon"/>
          <p:cNvSpPr>
            <a:spLocks noChangeAspect="1" noEditPoints="1"/>
          </p:cNvSpPr>
          <p:nvPr/>
        </p:nvSpPr>
        <p:spPr bwMode="auto">
          <a:xfrm>
            <a:off x="5456186" y="3008961"/>
            <a:ext cx="215618" cy="184255"/>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sp>
        <p:nvSpPr>
          <p:cNvPr id="122" name="Wireless Icon"/>
          <p:cNvSpPr/>
          <p:nvPr/>
        </p:nvSpPr>
        <p:spPr>
          <a:xfrm>
            <a:off x="8424577" y="4684605"/>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Downlink"/>
          <p:cNvSpPr/>
          <p:nvPr/>
        </p:nvSpPr>
        <p:spPr>
          <a:xfrm rot="5400000">
            <a:off x="8423159" y="4629511"/>
            <a:ext cx="892959"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Cloud to Device</a:t>
            </a:r>
          </a:p>
        </p:txBody>
      </p:sp>
      <p:sp>
        <p:nvSpPr>
          <p:cNvPr id="127" name="Uplink"/>
          <p:cNvSpPr/>
          <p:nvPr/>
        </p:nvSpPr>
        <p:spPr>
          <a:xfrm rot="5400000">
            <a:off x="7782243" y="4629509"/>
            <a:ext cx="892961"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Device  to Cloud</a:t>
            </a:r>
          </a:p>
        </p:txBody>
      </p:sp>
    </p:spTree>
    <p:extLst>
      <p:ext uri="{BB962C8B-B14F-4D97-AF65-F5344CB8AC3E}">
        <p14:creationId xmlns:p14="http://schemas.microsoft.com/office/powerpoint/2010/main" val="75130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SD Cards</a:t>
            </a:r>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a:t>Font: Segoe UI </a:t>
            </a:r>
            <a:r>
              <a:rPr lang="en-US" dirty="0" err="1"/>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blog.jupyter.org/content/images/2015/02/jupyter-sq-tex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1755" y="1392223"/>
            <a:ext cx="4191000" cy="4191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VIDIA DIGIT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04" y="2177642"/>
            <a:ext cx="4762500" cy="3962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651056" y="383307"/>
            <a:ext cx="571429" cy="571429"/>
          </a:xfrm>
          <a:prstGeom prst="rect">
            <a:avLst/>
          </a:prstGeom>
        </p:spPr>
      </p:pic>
    </p:spTree>
    <p:extLst>
      <p:ext uri="{BB962C8B-B14F-4D97-AF65-F5344CB8AC3E}">
        <p14:creationId xmlns:p14="http://schemas.microsoft.com/office/powerpoint/2010/main" val="440846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IoT</a:t>
            </a:r>
            <a:r>
              <a:rPr lang="en-US" dirty="0"/>
              <a:t> Logo</a:t>
            </a:r>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101</a:t>
            </a:r>
          </a:p>
        </p:txBody>
      </p:sp>
      <p:pic>
        <p:nvPicPr>
          <p:cNvPr id="2050" name="Picture 2" descr="https://www.arduino.cc/en/uploads/Tutorial/genuino101fz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99" y="1352550"/>
            <a:ext cx="7572375" cy="6057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www.arduino.cc/en/uploads/Tutorial/genuino101fzz.jpg"/>
          <p:cNvPicPr>
            <a:picLocks noChangeAspect="1" noChangeArrowheads="1"/>
          </p:cNvPicPr>
          <p:nvPr/>
        </p:nvPicPr>
        <p:blipFill rotWithShape="1">
          <a:blip r:embed="rId2">
            <a:extLst>
              <a:ext uri="{28A0092B-C50C-407E-A947-70E740481C1C}">
                <a14:useLocalDpi xmlns:a14="http://schemas.microsoft.com/office/drawing/2010/main" val="0"/>
              </a:ext>
            </a:extLst>
          </a:blip>
          <a:srcRect b="11017"/>
          <a:stretch/>
        </p:blipFill>
        <p:spPr bwMode="auto">
          <a:xfrm>
            <a:off x="5949474" y="578485"/>
            <a:ext cx="7572375" cy="539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18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Base Shield</a:t>
            </a:r>
          </a:p>
        </p:txBody>
      </p:sp>
      <p:pic>
        <p:nvPicPr>
          <p:cNvPr id="1026" name="Picture 2" descr="https://khanning.github.io/scratch-arduino-extension/images/grove-shield.jpg"/>
          <p:cNvPicPr>
            <a:picLocks noChangeAspect="1" noChangeArrowheads="1"/>
          </p:cNvPicPr>
          <p:nvPr/>
        </p:nvPicPr>
        <p:blipFill rotWithShape="1">
          <a:blip r:embed="rId2">
            <a:extLst>
              <a:ext uri="{28A0092B-C50C-407E-A947-70E740481C1C}">
                <a14:useLocalDpi xmlns:a14="http://schemas.microsoft.com/office/drawing/2010/main" val="0"/>
              </a:ext>
            </a:extLst>
          </a:blip>
          <a:srcRect l="10480" t="8420" r="7708" b="8700"/>
          <a:stretch/>
        </p:blipFill>
        <p:spPr bwMode="auto">
          <a:xfrm>
            <a:off x="6360602" y="1887236"/>
            <a:ext cx="5454796" cy="414451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403860" y="1887236"/>
            <a:ext cx="5344123" cy="4236297"/>
            <a:chOff x="3321706" y="1887236"/>
            <a:chExt cx="5344123" cy="4236297"/>
          </a:xfrm>
        </p:grpSpPr>
        <p:sp>
          <p:nvSpPr>
            <p:cNvPr id="112" name="Freeform: Shape 111"/>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8"/>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9"/>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922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p:cNvGrpSpPr/>
          <p:nvPr/>
        </p:nvGrpSpPr>
        <p:grpSpPr>
          <a:xfrm>
            <a:off x="637810" y="3603173"/>
            <a:ext cx="2793371" cy="2264228"/>
            <a:chOff x="4930410" y="3933373"/>
            <a:chExt cx="2793371" cy="2264228"/>
          </a:xfrm>
        </p:grpSpPr>
        <p:sp>
          <p:nvSpPr>
            <p:cNvPr id="42" name="Freeform: Shape 41"/>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3517795" y="3603173"/>
            <a:ext cx="2793371" cy="2264228"/>
            <a:chOff x="6893454" y="3603173"/>
            <a:chExt cx="2793371" cy="2264228"/>
          </a:xfrm>
        </p:grpSpPr>
        <p:sp>
          <p:nvSpPr>
            <p:cNvPr id="78" name="Freeform: Shape 77"/>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6438721" y="3603173"/>
            <a:ext cx="2793371" cy="2264228"/>
            <a:chOff x="6438721" y="3603173"/>
            <a:chExt cx="2793371" cy="2264228"/>
          </a:xfrm>
        </p:grpSpPr>
        <p:sp>
          <p:nvSpPr>
            <p:cNvPr id="136" name="Freeform: Shape 135"/>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p:cNvGrpSpPr/>
            <p:nvPr/>
          </p:nvGrpSpPr>
          <p:grpSpPr>
            <a:xfrm rot="16200000">
              <a:off x="6934979" y="4009865"/>
              <a:ext cx="112367" cy="336549"/>
              <a:chOff x="7006010" y="4041697"/>
              <a:chExt cx="112367" cy="336549"/>
            </a:xfrm>
          </p:grpSpPr>
          <p:sp>
            <p:nvSpPr>
              <p:cNvPr id="143" name="Rectangle 142"/>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Freeform: Shape 151"/>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Shape 164"/>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07590"/>
      </p:ext>
    </p:extLst>
  </p:cSld>
  <p:clrMapOvr>
    <a:masterClrMapping/>
  </p:clrMapOvr>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docProps/app.xml><?xml version="1.0" encoding="utf-8"?>
<Properties xmlns="http://schemas.openxmlformats.org/officeDocument/2006/extended-properties" xmlns:vt="http://schemas.openxmlformats.org/officeDocument/2006/docPropsVTypes">
  <Template>Azure DevOps Theme</Template>
  <TotalTime>5353</TotalTime>
  <Words>482</Words>
  <Application>Microsoft Office PowerPoint</Application>
  <PresentationFormat>Widescreen</PresentationFormat>
  <Paragraphs>211</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Cambria Math</vt:lpstr>
      <vt:lpstr>Segoe UI Light</vt:lpstr>
      <vt:lpstr>Segoe UI</vt:lpstr>
      <vt:lpstr>Arial</vt:lpstr>
      <vt:lpstr>Segoe UI Black</vt:lpstr>
      <vt:lpstr>Azure DevOps Theme</vt:lpstr>
      <vt:lpstr>Azure IoT  Adafruit Feather Huzzah ESP8266 Starter Kit Getting Started TutoriaL</vt:lpstr>
      <vt:lpstr>Agenda</vt:lpstr>
      <vt:lpstr>PowerPoint Presentation</vt:lpstr>
      <vt:lpstr>PowerPoint Presentation</vt:lpstr>
      <vt:lpstr>IoT Logo</vt:lpstr>
      <vt:lpstr>arduino</vt:lpstr>
      <vt:lpstr>Arduino 101</vt:lpstr>
      <vt:lpstr>Grove Base Shield</vt:lpstr>
      <vt:lpstr>Grove cable &amp; SENSORS</vt:lpstr>
      <vt:lpstr>Grove cable &amp; SENSORS</vt:lpstr>
      <vt:lpstr>INTEL NUC DE3815TYKE</vt:lpstr>
      <vt:lpstr>GALILEO BOARD</vt:lpstr>
      <vt:lpstr>RASPBERRY PI</vt:lpstr>
      <vt:lpstr>FEZ SPIDER MAIN BOARD</vt:lpstr>
      <vt:lpstr>Sparkfun weather shield</vt:lpstr>
      <vt:lpstr>FEZ HAT</vt:lpstr>
      <vt:lpstr>Connect the dots azure icons</vt:lpstr>
      <vt:lpstr>LEDs</vt:lpstr>
      <vt:lpstr>Resistors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87</cp:revision>
  <dcterms:created xsi:type="dcterms:W3CDTF">2014-08-25T15:37:49Z</dcterms:created>
  <dcterms:modified xsi:type="dcterms:W3CDTF">2017-03-25T15:19:52Z</dcterms:modified>
</cp:coreProperties>
</file>